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67C"/>
    <a:srgbClr val="C9A800"/>
    <a:srgbClr val="F2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7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9771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64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103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6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70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5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7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1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4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7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1930400"/>
            <a:ext cx="8596668" cy="411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97877" y="6041362"/>
            <a:ext cx="2749181" cy="360000"/>
            <a:chOff x="3512894" y="4926262"/>
            <a:chExt cx="2749181" cy="360000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2894" y="4926262"/>
              <a:ext cx="360000" cy="36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081" y="4942380"/>
              <a:ext cx="771927" cy="324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 userDrawn="1"/>
          </p:nvSpPr>
          <p:spPr>
            <a:xfrm>
              <a:off x="4641118" y="4950491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7E367C"/>
                  </a:solidFill>
                </a:rPr>
                <a:t>基础工业训练中心</a:t>
              </a:r>
              <a:endParaRPr lang="en-US" sz="1400" dirty="0">
                <a:solidFill>
                  <a:srgbClr val="7E367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4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Microsoft YaHei" charset="-122"/>
          <a:ea typeface="Microsoft YaHei" charset="-122"/>
          <a:cs typeface="Microsoft YaHei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Microsoft YaHei" charset="-122"/>
          <a:ea typeface="Microsoft YaHei" charset="-122"/>
          <a:cs typeface="Microsoft YaHei" charset="-122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Microsoft YaHei" charset="-122"/>
          <a:ea typeface="Microsoft YaHei" charset="-122"/>
          <a:cs typeface="Microsoft YaHei" charset="-122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Microsoft YaHei" charset="-122"/>
          <a:ea typeface="Microsoft YaHei" charset="-122"/>
          <a:cs typeface="Microsoft YaHei" charset="-122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Microsoft YaHei" charset="-122"/>
          <a:ea typeface="Microsoft YaHei" charset="-122"/>
          <a:cs typeface="Microsoft YaHei" charset="-122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Microsoft YaHei" charset="-122"/>
          <a:ea typeface="Microsoft YaHei" charset="-122"/>
          <a:cs typeface="Microsoft YaHei" charset="-122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年度工作汇报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创新开放实验室 王德宇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smtClean="0"/>
              <a:t>月</a:t>
            </a:r>
            <a:r>
              <a:rPr lang="en-US" altLang="zh-CN" smtClean="0"/>
              <a:t>19</a:t>
            </a:r>
            <a:r>
              <a:rPr lang="zh-CN" altLang="en-US" smtClean="0"/>
              <a:t>日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53" y="5820780"/>
            <a:ext cx="720000" cy="7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286" y="5856780"/>
            <a:ext cx="1543855" cy="6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141" y="591916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7E367C"/>
                </a:solidFill>
              </a:rPr>
              <a:t>基础工业训练中心</a:t>
            </a:r>
            <a:endParaRPr lang="en-US" sz="2800" dirty="0">
              <a:solidFill>
                <a:srgbClr val="7E36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6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Mission</a:t>
            </a:r>
            <a:r>
              <a:rPr lang="zh-CN" altLang="en-US" dirty="0" smtClean="0"/>
              <a:t>（使命</a:t>
            </a:r>
            <a:r>
              <a:rPr lang="zh-CN" altLang="en-US" dirty="0"/>
              <a:t>／</a:t>
            </a:r>
            <a:r>
              <a:rPr lang="zh-CN" altLang="en-US" dirty="0" smtClean="0"/>
              <a:t>任务）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承担创新类教学的开展</a:t>
            </a:r>
            <a:endParaRPr lang="en-US" altLang="zh-CN" dirty="0" smtClean="0"/>
          </a:p>
          <a:p>
            <a:r>
              <a:rPr lang="zh-CN" altLang="en-US" dirty="0" smtClean="0"/>
              <a:t>依托中心，扩大清华创客群体的影响力</a:t>
            </a:r>
            <a:endParaRPr lang="en-US" altLang="zh-CN" dirty="0" smtClean="0"/>
          </a:p>
          <a:p>
            <a:r>
              <a:rPr lang="zh-CN" altLang="en-US" dirty="0" smtClean="0"/>
              <a:t>为创意创新创业教学内容服务</a:t>
            </a:r>
            <a:endParaRPr lang="en-US" altLang="zh-CN" dirty="0" smtClean="0"/>
          </a:p>
          <a:p>
            <a:r>
              <a:rPr lang="zh-CN" altLang="en-US" dirty="0" smtClean="0"/>
              <a:t>成果开放与资源聚集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005" r="6005"/>
          <a:stretch/>
        </p:blipFill>
        <p:spPr>
          <a:xfrm>
            <a:off x="5809130" y="3034515"/>
            <a:ext cx="5714478" cy="3366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385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融合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创客文化与高校教学深度融合的开端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创新实践课程的探索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生态文明十五讲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自行车工坊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旧物利用遇到“钢铁裁缝”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实践型创业教育的开展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创业名家面对面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0535" y="978150"/>
            <a:ext cx="4746935" cy="2613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895" y="3592102"/>
            <a:ext cx="4823011" cy="26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寻找创客的种子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与学生团队沟通，做创客的“星探”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685" y="2742123"/>
            <a:ext cx="1783218" cy="21848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121" y="4926998"/>
            <a:ext cx="3588871" cy="79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3" y="1736875"/>
            <a:ext cx="2470225" cy="341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687" y="3148931"/>
            <a:ext cx="2936434" cy="27251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5646607" y="37550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清显科技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59070" y="272074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八度阳光</a:t>
            </a:r>
            <a:endParaRPr 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0847" y="2035746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FangSong" charset="-122"/>
                <a:ea typeface="FangSong" charset="-122"/>
                <a:cs typeface="FangSong" charset="-122"/>
              </a:rPr>
              <a:t>派希</a:t>
            </a:r>
            <a:r>
              <a:rPr lang="en-US" altLang="zh-CN" sz="3200" b="1" dirty="0" smtClean="0">
                <a:latin typeface="FangSong" charset="-122"/>
                <a:ea typeface="FangSong" charset="-122"/>
                <a:cs typeface="FangSong" charset="-122"/>
              </a:rPr>
              <a:t>PACEE</a:t>
            </a:r>
            <a:endParaRPr lang="en-US" sz="32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003" y="2438647"/>
            <a:ext cx="1680697" cy="710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495" y="1270000"/>
            <a:ext cx="2963408" cy="5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学生需要什么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由创客团队的一个真实需求出发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从制造企业的圈子到工厂联盟（后正式名为广东工业创新联盟）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产业资源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创客教育基金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驻校创客导师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579" y="2471270"/>
            <a:ext cx="1040848" cy="298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801" y="3079376"/>
            <a:ext cx="3949316" cy="2961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541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“梧桐引凤”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从文宣到文化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展现训练中心的“又一面”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以微信平台覆盖学生群体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新闻中心学生志愿团</a:t>
            </a:r>
            <a:r>
              <a:rPr lang="en-US" altLang="zh-CN" dirty="0" smtClean="0"/>
              <a:t>+</a:t>
            </a:r>
            <a:r>
              <a:rPr lang="zh-CN" altLang="en-US" dirty="0" smtClean="0"/>
              <a:t>训练中心摄影协会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en-US" altLang="zh-CN" dirty="0" smtClean="0"/>
              <a:t>《</a:t>
            </a:r>
            <a:r>
              <a:rPr lang="zh-CN" altLang="en-US" dirty="0" smtClean="0"/>
              <a:t>创客文化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宣传片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航拍训练</a:t>
            </a:r>
            <a:r>
              <a:rPr lang="zh-CN" altLang="en-US" dirty="0" smtClean="0"/>
              <a:t>中心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全校教职工文艺汇演：舞台剧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梦想实现家</a:t>
            </a:r>
            <a:r>
              <a:rPr lang="en-US" altLang="zh-CN" dirty="0" smtClean="0"/>
              <a:t>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大楼落成典礼、双创周、创客日、领导人考察等接待和宣传任务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新大楼创客空间文化内涵建设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93935" y="325823"/>
            <a:ext cx="3821573" cy="1888355"/>
            <a:chOff x="6414170" y="1778964"/>
            <a:chExt cx="5324487" cy="2630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170" y="1778964"/>
              <a:ext cx="5324487" cy="26309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284" y="2250643"/>
              <a:ext cx="1144120" cy="495461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15" y="2351354"/>
            <a:ext cx="3147725" cy="1769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0" y="2351354"/>
            <a:ext cx="2663460" cy="1769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44" y="4121076"/>
            <a:ext cx="3121656" cy="23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9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再练内功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学生创客空间建设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模块化理念建设智慧空间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智能预约系统为基础的资源管理平台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灵活多变的定制化空间及设备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课程模块建设</a:t>
            </a:r>
            <a:endParaRPr lang="en-US" altLang="zh-CN" dirty="0" smtClean="0"/>
          </a:p>
          <a:p>
            <a:pPr lvl="1"/>
            <a:r>
              <a:rPr lang="zh-CN" altLang="en-US" dirty="0"/>
              <a:t>重点关注领域包括</a:t>
            </a:r>
            <a:r>
              <a:rPr lang="zh-CN" altLang="en-US" dirty="0" smtClean="0"/>
              <a:t>：</a:t>
            </a:r>
            <a:r>
              <a:rPr lang="zh-CN" altLang="en-US" dirty="0"/>
              <a:t>智能工业系统沙盘</a:t>
            </a:r>
            <a:r>
              <a:rPr lang="zh-CN" altLang="en-US" dirty="0" smtClean="0"/>
              <a:t>、</a:t>
            </a:r>
            <a:r>
              <a:rPr lang="zh-CN" altLang="en-US" dirty="0" smtClean="0"/>
              <a:t>虚拟／增强现实的工业应用、</a:t>
            </a:r>
            <a:r>
              <a:rPr lang="zh-CN" altLang="en-US" dirty="0" smtClean="0"/>
              <a:t>小型</a:t>
            </a:r>
            <a:r>
              <a:rPr lang="zh-CN" altLang="en-US" dirty="0"/>
              <a:t>航空器、智能互联设备</a:t>
            </a:r>
            <a:r>
              <a:rPr lang="zh-CN" altLang="en-US" dirty="0" smtClean="0"/>
              <a:t>、工业／服务机器人</a:t>
            </a:r>
            <a:r>
              <a:rPr lang="zh-CN" altLang="en-US" dirty="0" smtClean="0"/>
              <a:t>等</a:t>
            </a:r>
            <a:r>
              <a:rPr lang="zh-CN" altLang="en-US" dirty="0"/>
              <a:t>。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881867" y="2602392"/>
            <a:ext cx="4009999" cy="2301084"/>
            <a:chOff x="5800011" y="1699567"/>
            <a:chExt cx="4009999" cy="2301084"/>
          </a:xfrm>
        </p:grpSpPr>
        <p:sp>
          <p:nvSpPr>
            <p:cNvPr id="4" name="TextBox 3"/>
            <p:cNvSpPr txBox="1"/>
            <p:nvPr/>
          </p:nvSpPr>
          <p:spPr>
            <a:xfrm>
              <a:off x="5992226" y="2035159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模块化音视频设备</a:t>
              </a:r>
              <a:endParaRPr lang="en-US" sz="2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573501" y="353898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模块化工具包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11993" y="2666822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/>
                <a:t>模块化桌面级设备</a:t>
              </a:r>
              <a:endParaRPr lang="en-US" sz="3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94238" y="169956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带轮桌椅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00011" y="33389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mtClean="0"/>
                <a:t>空间组合</a:t>
              </a:r>
              <a:endParaRPr lang="en-US" sz="20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009" y="-8417"/>
            <a:ext cx="5744901" cy="1882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682" y="-8417"/>
            <a:ext cx="2510059" cy="18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再练内功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展望</a:t>
            </a:r>
            <a:r>
              <a:rPr lang="en-US" altLang="zh-CN" dirty="0" smtClean="0"/>
              <a:t>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资源管理与开放机制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提升学生认知度和参与度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提高资源利用率</a:t>
            </a:r>
            <a:endParaRPr lang="en-US" altLang="zh-CN" dirty="0" smtClean="0"/>
          </a:p>
          <a:p>
            <a:r>
              <a:rPr lang="zh-CN" altLang="en-US" dirty="0" smtClean="0"/>
              <a:t>共建实验室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产业</a:t>
            </a:r>
            <a:r>
              <a:rPr lang="en-US" altLang="zh-CN" dirty="0" smtClean="0"/>
              <a:t>4.5</a:t>
            </a:r>
            <a:r>
              <a:rPr lang="zh-CN" altLang="en-US" dirty="0" smtClean="0"/>
              <a:t>研究院：商业实验室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LEGO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Foundation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Lifelong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</a:t>
            </a:r>
            <a:r>
              <a:rPr lang="zh-CN" altLang="en-US" dirty="0" smtClean="0"/>
              <a:t>（终身学习实验室）</a:t>
            </a:r>
            <a:endParaRPr lang="en-US" altLang="zh-CN" dirty="0"/>
          </a:p>
          <a:p>
            <a:r>
              <a:rPr lang="zh-CN" altLang="en-US" dirty="0" smtClean="0"/>
              <a:t>加强内部学习，以项目练队伍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队伍能力建设、引进国际先进教学体系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积极参与创新方法、中国</a:t>
            </a:r>
            <a:r>
              <a:rPr lang="zh-CN" altLang="en-US" smtClean="0"/>
              <a:t>制造</a:t>
            </a:r>
            <a:r>
              <a:rPr lang="en-US" altLang="zh-CN" smtClean="0"/>
              <a:t>2025</a:t>
            </a:r>
            <a:r>
              <a:rPr lang="zh-CN" altLang="en-US" smtClean="0"/>
              <a:t>等研究课题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打造中心自有基于创客的三创教学体系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6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一路走来，感谢各位</a:t>
            </a:r>
            <a:r>
              <a:rPr lang="zh-CN" altLang="en-US" smtClean="0"/>
              <a:t>大力支持，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2016</a:t>
            </a:r>
            <a:r>
              <a:rPr lang="zh-CN" altLang="en-US" dirty="0" smtClean="0"/>
              <a:t>共同前行，携手书写新的篇章！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072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</TotalTime>
  <Words>384</Words>
  <Application>Microsoft Macintosh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FangSong</vt:lpstr>
      <vt:lpstr>Microsoft YaHei</vt:lpstr>
      <vt:lpstr>Trebuchet MS</vt:lpstr>
      <vt:lpstr>Wingdings 3</vt:lpstr>
      <vt:lpstr>华文新魏</vt:lpstr>
      <vt:lpstr>Arial</vt:lpstr>
      <vt:lpstr>Facet</vt:lpstr>
      <vt:lpstr>年度工作汇报</vt:lpstr>
      <vt:lpstr>Mission（使命／任务）</vt:lpstr>
      <vt:lpstr>融合</vt:lpstr>
      <vt:lpstr>寻找创客的种子</vt:lpstr>
      <vt:lpstr>学生需要什么</vt:lpstr>
      <vt:lpstr>“梧桐引凤”——从文宣到文化</vt:lpstr>
      <vt:lpstr>再练内功</vt:lpstr>
      <vt:lpstr>再练内功——展望2016</vt:lpstr>
      <vt:lpstr>2015一路走来，感谢各位大力支持， 2016共同前行，携手书写新的篇章！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59</cp:revision>
  <cp:lastPrinted>2016-01-19T01:22:44Z</cp:lastPrinted>
  <dcterms:created xsi:type="dcterms:W3CDTF">2016-01-18T11:43:57Z</dcterms:created>
  <dcterms:modified xsi:type="dcterms:W3CDTF">2016-01-19T01:30:11Z</dcterms:modified>
</cp:coreProperties>
</file>